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sldIdLst>
    <p:sldId id="256" r:id="rId2"/>
    <p:sldId id="259" r:id="rId3"/>
    <p:sldId id="260" r:id="rId4"/>
    <p:sldId id="262" r:id="rId5"/>
    <p:sldId id="263" r:id="rId6"/>
    <p:sldId id="266"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E39"/>
    <a:srgbClr val="E9F0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D90C2F-F179-4B53-B5BC-3C118F24EFE4}"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60AD214-CDC7-42E0-8ABD-53397D3DF70C}" type="slidenum">
              <a:rPr lang="en-US" smtClean="0"/>
              <a:t>‹#›</a:t>
            </a:fld>
            <a:endParaRPr lang="en-US"/>
          </a:p>
        </p:txBody>
      </p:sp>
    </p:spTree>
    <p:extLst>
      <p:ext uri="{BB962C8B-B14F-4D97-AF65-F5344CB8AC3E}">
        <p14:creationId xmlns:p14="http://schemas.microsoft.com/office/powerpoint/2010/main" val="420796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90C2F-F179-4B53-B5BC-3C118F24EFE4}"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D214-CDC7-42E0-8ABD-53397D3DF70C}" type="slidenum">
              <a:rPr lang="en-US" smtClean="0"/>
              <a:t>‹#›</a:t>
            </a:fld>
            <a:endParaRPr lang="en-US"/>
          </a:p>
        </p:txBody>
      </p:sp>
    </p:spTree>
    <p:extLst>
      <p:ext uri="{BB962C8B-B14F-4D97-AF65-F5344CB8AC3E}">
        <p14:creationId xmlns:p14="http://schemas.microsoft.com/office/powerpoint/2010/main" val="124911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90C2F-F179-4B53-B5BC-3C118F24EFE4}"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D214-CDC7-42E0-8ABD-53397D3DF70C}" type="slidenum">
              <a:rPr lang="en-US" smtClean="0"/>
              <a:t>‹#›</a:t>
            </a:fld>
            <a:endParaRPr lang="en-US"/>
          </a:p>
        </p:txBody>
      </p:sp>
    </p:spTree>
    <p:extLst>
      <p:ext uri="{BB962C8B-B14F-4D97-AF65-F5344CB8AC3E}">
        <p14:creationId xmlns:p14="http://schemas.microsoft.com/office/powerpoint/2010/main" val="244331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90C2F-F179-4B53-B5BC-3C118F24EFE4}"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AD214-CDC7-42E0-8ABD-53397D3DF70C}" type="slidenum">
              <a:rPr lang="en-US" smtClean="0"/>
              <a:t>‹#›</a:t>
            </a:fld>
            <a:endParaRPr lang="en-US"/>
          </a:p>
        </p:txBody>
      </p:sp>
    </p:spTree>
    <p:extLst>
      <p:ext uri="{BB962C8B-B14F-4D97-AF65-F5344CB8AC3E}">
        <p14:creationId xmlns:p14="http://schemas.microsoft.com/office/powerpoint/2010/main" val="412488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4D90C2F-F179-4B53-B5BC-3C118F24EFE4}" type="datetimeFigureOut">
              <a:rPr lang="en-US" smtClean="0"/>
              <a:t>8/22/2023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60AD214-CDC7-42E0-8ABD-53397D3DF70C}" type="slidenum">
              <a:rPr lang="en-US" smtClean="0"/>
              <a:t>‹#›</a:t>
            </a:fld>
            <a:endParaRPr lang="en-US"/>
          </a:p>
        </p:txBody>
      </p:sp>
    </p:spTree>
    <p:extLst>
      <p:ext uri="{BB962C8B-B14F-4D97-AF65-F5344CB8AC3E}">
        <p14:creationId xmlns:p14="http://schemas.microsoft.com/office/powerpoint/2010/main" val="121484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D90C2F-F179-4B53-B5BC-3C118F24EFE4}"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AD214-CDC7-42E0-8ABD-53397D3DF70C}" type="slidenum">
              <a:rPr lang="en-US" smtClean="0"/>
              <a:t>‹#›</a:t>
            </a:fld>
            <a:endParaRPr lang="en-US"/>
          </a:p>
        </p:txBody>
      </p:sp>
    </p:spTree>
    <p:extLst>
      <p:ext uri="{BB962C8B-B14F-4D97-AF65-F5344CB8AC3E}">
        <p14:creationId xmlns:p14="http://schemas.microsoft.com/office/powerpoint/2010/main" val="363821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D90C2F-F179-4B53-B5BC-3C118F24EFE4}"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AD214-CDC7-42E0-8ABD-53397D3DF70C}" type="slidenum">
              <a:rPr lang="en-US" smtClean="0"/>
              <a:t>‹#›</a:t>
            </a:fld>
            <a:endParaRPr lang="en-US"/>
          </a:p>
        </p:txBody>
      </p:sp>
    </p:spTree>
    <p:extLst>
      <p:ext uri="{BB962C8B-B14F-4D97-AF65-F5344CB8AC3E}">
        <p14:creationId xmlns:p14="http://schemas.microsoft.com/office/powerpoint/2010/main" val="8233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D90C2F-F179-4B53-B5BC-3C118F24EFE4}"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0AD214-CDC7-42E0-8ABD-53397D3DF70C}" type="slidenum">
              <a:rPr lang="en-US" smtClean="0"/>
              <a:t>‹#›</a:t>
            </a:fld>
            <a:endParaRPr lang="en-US"/>
          </a:p>
        </p:txBody>
      </p:sp>
    </p:spTree>
    <p:extLst>
      <p:ext uri="{BB962C8B-B14F-4D97-AF65-F5344CB8AC3E}">
        <p14:creationId xmlns:p14="http://schemas.microsoft.com/office/powerpoint/2010/main" val="213450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90C2F-F179-4B53-B5BC-3C118F24EFE4}" type="datetimeFigureOut">
              <a:rPr lang="en-US" smtClean="0"/>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0AD214-CDC7-42E0-8ABD-53397D3DF70C}" type="slidenum">
              <a:rPr lang="en-US" smtClean="0"/>
              <a:t>‹#›</a:t>
            </a:fld>
            <a:endParaRPr lang="en-US"/>
          </a:p>
        </p:txBody>
      </p:sp>
    </p:spTree>
    <p:extLst>
      <p:ext uri="{BB962C8B-B14F-4D97-AF65-F5344CB8AC3E}">
        <p14:creationId xmlns:p14="http://schemas.microsoft.com/office/powerpoint/2010/main" val="158084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90C2F-F179-4B53-B5BC-3C118F24EFE4}"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60AD214-CDC7-42E0-8ABD-53397D3DF70C}" type="slidenum">
              <a:rPr lang="en-US" smtClean="0"/>
              <a:t>‹#›</a:t>
            </a:fld>
            <a:endParaRPr lang="en-US"/>
          </a:p>
        </p:txBody>
      </p:sp>
    </p:spTree>
    <p:extLst>
      <p:ext uri="{BB962C8B-B14F-4D97-AF65-F5344CB8AC3E}">
        <p14:creationId xmlns:p14="http://schemas.microsoft.com/office/powerpoint/2010/main" val="357687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90C2F-F179-4B53-B5BC-3C118F24EFE4}" type="datetimeFigureOut">
              <a:rPr lang="en-US" smtClean="0"/>
              <a:t>8/22/2023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60AD214-CDC7-42E0-8ABD-53397D3DF70C}" type="slidenum">
              <a:rPr lang="en-US" smtClean="0"/>
              <a:t>‹#›</a:t>
            </a:fld>
            <a:endParaRPr lang="en-US"/>
          </a:p>
        </p:txBody>
      </p:sp>
    </p:spTree>
    <p:extLst>
      <p:ext uri="{BB962C8B-B14F-4D97-AF65-F5344CB8AC3E}">
        <p14:creationId xmlns:p14="http://schemas.microsoft.com/office/powerpoint/2010/main" val="222958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4D90C2F-F179-4B53-B5BC-3C118F24EFE4}" type="datetimeFigureOut">
              <a:rPr lang="en-US" smtClean="0"/>
              <a:t>8/22/2023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60AD214-CDC7-42E0-8ABD-53397D3DF70C}" type="slidenum">
              <a:rPr lang="en-US" smtClean="0"/>
              <a:t>‹#›</a:t>
            </a:fld>
            <a:endParaRPr lang="en-US"/>
          </a:p>
        </p:txBody>
      </p:sp>
    </p:spTree>
    <p:extLst>
      <p:ext uri="{BB962C8B-B14F-4D97-AF65-F5344CB8AC3E}">
        <p14:creationId xmlns:p14="http://schemas.microsoft.com/office/powerpoint/2010/main" val="244594253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8885-3621-B3D0-6C3E-783045C79762}"/>
              </a:ext>
            </a:extLst>
          </p:cNvPr>
          <p:cNvSpPr>
            <a:spLocks noGrp="1"/>
          </p:cNvSpPr>
          <p:nvPr>
            <p:ph type="ctrTitle"/>
          </p:nvPr>
        </p:nvSpPr>
        <p:spPr>
          <a:xfrm>
            <a:off x="947419" y="1457623"/>
            <a:ext cx="9966960" cy="3035808"/>
          </a:xfrm>
        </p:spPr>
        <p:txBody>
          <a:bodyPr/>
          <a:lstStyle/>
          <a:p>
            <a:r>
              <a:rPr lang="en-US" sz="7200" dirty="0">
                <a:solidFill>
                  <a:schemeClr val="accent1">
                    <a:lumMod val="50000"/>
                  </a:schemeClr>
                </a:solidFill>
              </a:rPr>
              <a:t>Gifted Minds Prosper</a:t>
            </a:r>
            <a:br>
              <a:rPr lang="en-US" sz="7200" dirty="0"/>
            </a:br>
            <a:r>
              <a:rPr lang="en-US" sz="7200" dirty="0"/>
              <a:t>General Meeting</a:t>
            </a:r>
            <a:br>
              <a:rPr lang="en-US" sz="7200" dirty="0"/>
            </a:br>
            <a:r>
              <a:rPr lang="en-US" sz="7200" dirty="0"/>
              <a:t>Fall 2023</a:t>
            </a:r>
          </a:p>
        </p:txBody>
      </p:sp>
      <p:pic>
        <p:nvPicPr>
          <p:cNvPr id="6" name="Picture 5">
            <a:extLst>
              <a:ext uri="{FF2B5EF4-FFF2-40B4-BE49-F238E27FC236}">
                <a16:creationId xmlns:a16="http://schemas.microsoft.com/office/drawing/2014/main" id="{ACF2261B-4737-7D9C-5922-78008E28F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400377"/>
            <a:ext cx="2663237" cy="1290397"/>
          </a:xfrm>
          <a:prstGeom prst="rect">
            <a:avLst/>
          </a:prstGeom>
          <a:ln>
            <a:noFill/>
          </a:ln>
        </p:spPr>
      </p:pic>
    </p:spTree>
    <p:extLst>
      <p:ext uri="{BB962C8B-B14F-4D97-AF65-F5344CB8AC3E}">
        <p14:creationId xmlns:p14="http://schemas.microsoft.com/office/powerpoint/2010/main" val="380305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4F3055-A561-A080-F5D8-B6039E986CE0}"/>
              </a:ext>
            </a:extLst>
          </p:cNvPr>
          <p:cNvSpPr/>
          <p:nvPr/>
        </p:nvSpPr>
        <p:spPr>
          <a:xfrm>
            <a:off x="6364224" y="2415709"/>
            <a:ext cx="4757928" cy="3189223"/>
          </a:xfrm>
          <a:prstGeom prst="rect">
            <a:avLst/>
          </a:prstGeom>
        </p:spPr>
        <p:style>
          <a:lnRef idx="2">
            <a:schemeClr val="accent1">
              <a:shade val="15000"/>
            </a:schemeClr>
          </a:lnRef>
          <a:fillRef idx="1003">
            <a:schemeClr val="lt1"/>
          </a:fillRef>
          <a:effectRef idx="0">
            <a:schemeClr val="accent1"/>
          </a:effectRef>
          <a:fontRef idx="minor">
            <a:schemeClr val="lt1"/>
          </a:fontRef>
        </p:style>
        <p:txBody>
          <a:bodyPr rtlCol="0" anchor="t"/>
          <a:lstStyle/>
          <a:p>
            <a:pPr marL="182880" marR="0" lvl="0" indent="-182880" algn="l" defTabSz="914400" rtl="0" eaLnBrk="1" fontAlgn="auto" latinLnBrk="0" hangingPunct="1">
              <a:lnSpc>
                <a:spcPct val="90000"/>
              </a:lnSpc>
              <a:spcBef>
                <a:spcPts val="1200"/>
              </a:spcBef>
              <a:spcAft>
                <a:spcPts val="0"/>
              </a:spcAft>
              <a:buClr>
                <a:srgbClr val="549E39">
                  <a:lumMod val="75000"/>
                </a:srgbClr>
              </a:buClr>
              <a:buSzPct val="85000"/>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549E39">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Gifted Minds Prosper supports and encourages the development of such programs, both within the public schools and as extra-curricular activities utilizing community and individual resources.</a:t>
            </a:r>
          </a:p>
        </p:txBody>
      </p:sp>
      <p:sp>
        <p:nvSpPr>
          <p:cNvPr id="9" name="Rectangle 8">
            <a:extLst>
              <a:ext uri="{FF2B5EF4-FFF2-40B4-BE49-F238E27FC236}">
                <a16:creationId xmlns:a16="http://schemas.microsoft.com/office/drawing/2014/main" id="{14370A65-8268-55B5-609B-FC33D8DF91DF}"/>
              </a:ext>
            </a:extLst>
          </p:cNvPr>
          <p:cNvSpPr/>
          <p:nvPr/>
        </p:nvSpPr>
        <p:spPr>
          <a:xfrm>
            <a:off x="1069848" y="2415708"/>
            <a:ext cx="4754880" cy="3189223"/>
          </a:xfrm>
          <a:prstGeom prst="rect">
            <a:avLst/>
          </a:prstGeom>
        </p:spPr>
        <p:style>
          <a:lnRef idx="2">
            <a:schemeClr val="accent1">
              <a:shade val="15000"/>
            </a:schemeClr>
          </a:lnRef>
          <a:fillRef idx="1003">
            <a:schemeClr val="lt1"/>
          </a:fillRef>
          <a:effectRef idx="0">
            <a:schemeClr val="accent1"/>
          </a:effectRef>
          <a:fontRef idx="minor">
            <a:schemeClr val="lt1"/>
          </a:fontRef>
        </p:style>
        <p:txBody>
          <a:bodyPr rtlCol="0" anchor="t"/>
          <a:lstStyle/>
          <a:p>
            <a:pPr marL="182880" marR="0" lvl="0" indent="-182880" algn="l" defTabSz="914400" rtl="0" eaLnBrk="1" fontAlgn="auto" latinLnBrk="0" hangingPunct="1">
              <a:lnSpc>
                <a:spcPct val="90000"/>
              </a:lnSpc>
              <a:spcBef>
                <a:spcPts val="1200"/>
              </a:spcBef>
              <a:spcAft>
                <a:spcPts val="0"/>
              </a:spcAft>
              <a:buClr>
                <a:srgbClr val="549E39">
                  <a:lumMod val="75000"/>
                </a:srgbClr>
              </a:buClr>
              <a:buSzPct val="85000"/>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82880" marR="0" lvl="0" indent="-182880" algn="l" defTabSz="914400" rtl="0" eaLnBrk="1" fontAlgn="auto" latinLnBrk="0" hangingPunct="1">
              <a:lnSpc>
                <a:spcPct val="90000"/>
              </a:lnSpc>
              <a:spcBef>
                <a:spcPts val="1200"/>
              </a:spcBef>
              <a:spcAft>
                <a:spcPts val="0"/>
              </a:spcAft>
              <a:buClr>
                <a:srgbClr val="549E39">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Gifted Minds Prosper is a 501c3 non-profit organization of parents and professionals who are concerned with supporting and creating expanded opportunities for the education of gifted and talented students of all ages in the Prosper Independent School District and their families. </a:t>
            </a:r>
          </a:p>
        </p:txBody>
      </p:sp>
      <p:sp>
        <p:nvSpPr>
          <p:cNvPr id="2" name="Title 1">
            <a:extLst>
              <a:ext uri="{FF2B5EF4-FFF2-40B4-BE49-F238E27FC236}">
                <a16:creationId xmlns:a16="http://schemas.microsoft.com/office/drawing/2014/main" id="{EC5081DF-B797-2672-72E7-05441B5F3A24}"/>
              </a:ext>
            </a:extLst>
          </p:cNvPr>
          <p:cNvSpPr>
            <a:spLocks noGrp="1"/>
          </p:cNvSpPr>
          <p:nvPr>
            <p:ph type="title"/>
          </p:nvPr>
        </p:nvSpPr>
        <p:spPr>
          <a:xfrm>
            <a:off x="1518411" y="806365"/>
            <a:ext cx="3967819" cy="1609344"/>
          </a:xfrm>
        </p:spPr>
        <p:txBody>
          <a:bodyPr>
            <a:normAutofit/>
          </a:bodyPr>
          <a:lstStyle/>
          <a:p>
            <a:r>
              <a:rPr lang="en-US" sz="6000" dirty="0"/>
              <a:t>Who are we?</a:t>
            </a:r>
          </a:p>
        </p:txBody>
      </p:sp>
      <p:sp>
        <p:nvSpPr>
          <p:cNvPr id="5" name="Speech Bubble: Oval 4">
            <a:extLst>
              <a:ext uri="{FF2B5EF4-FFF2-40B4-BE49-F238E27FC236}">
                <a16:creationId xmlns:a16="http://schemas.microsoft.com/office/drawing/2014/main" id="{6F80BD3E-52ED-040C-F365-085E00307C76}"/>
              </a:ext>
            </a:extLst>
          </p:cNvPr>
          <p:cNvSpPr/>
          <p:nvPr/>
        </p:nvSpPr>
        <p:spPr>
          <a:xfrm>
            <a:off x="5934793" y="297179"/>
            <a:ext cx="4443885" cy="1313858"/>
          </a:xfrm>
          <a:prstGeom prst="wedgeEllipseCallout">
            <a:avLst>
              <a:gd name="adj1" fmla="val -57448"/>
              <a:gd name="adj2" fmla="val 42379"/>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dirty="0"/>
              <a:t>We are a positive group excited about the opportunities to support and encourage our gifted and talented students, staff and families.</a:t>
            </a:r>
          </a:p>
        </p:txBody>
      </p:sp>
    </p:spTree>
    <p:extLst>
      <p:ext uri="{BB962C8B-B14F-4D97-AF65-F5344CB8AC3E}">
        <p14:creationId xmlns:p14="http://schemas.microsoft.com/office/powerpoint/2010/main" val="428891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42B26E0-B55A-E742-942F-26C69E4BC76B}"/>
              </a:ext>
            </a:extLst>
          </p:cNvPr>
          <p:cNvGrpSpPr/>
          <p:nvPr/>
        </p:nvGrpSpPr>
        <p:grpSpPr>
          <a:xfrm>
            <a:off x="5167780" y="1746126"/>
            <a:ext cx="1856439" cy="1966492"/>
            <a:chOff x="4555794" y="1061275"/>
            <a:chExt cx="1856439" cy="1966492"/>
          </a:xfrm>
        </p:grpSpPr>
        <p:sp>
          <p:nvSpPr>
            <p:cNvPr id="3" name="TextBox 2">
              <a:extLst>
                <a:ext uri="{FF2B5EF4-FFF2-40B4-BE49-F238E27FC236}">
                  <a16:creationId xmlns:a16="http://schemas.microsoft.com/office/drawing/2014/main" id="{575C0604-87BD-5D0B-27E5-68E6B450C3AE}"/>
                </a:ext>
              </a:extLst>
            </p:cNvPr>
            <p:cNvSpPr txBox="1"/>
            <p:nvPr/>
          </p:nvSpPr>
          <p:spPr>
            <a:xfrm>
              <a:off x="4555794" y="2689213"/>
              <a:ext cx="1856439" cy="338554"/>
            </a:xfrm>
            <a:prstGeom prst="rect">
              <a:avLst/>
            </a:prstGeom>
            <a:noFill/>
          </p:spPr>
          <p:txBody>
            <a:bodyPr wrap="square" rtlCol="0">
              <a:spAutoFit/>
            </a:bodyPr>
            <a:lstStyle/>
            <a:p>
              <a:r>
                <a:rPr lang="en-US" sz="1600" i="1" dirty="0">
                  <a:latin typeface="+mj-lt"/>
                </a:rPr>
                <a:t>Shannyn Wentz, President </a:t>
              </a:r>
            </a:p>
          </p:txBody>
        </p:sp>
        <p:pic>
          <p:nvPicPr>
            <p:cNvPr id="12" name="Picture 11">
              <a:extLst>
                <a:ext uri="{FF2B5EF4-FFF2-40B4-BE49-F238E27FC236}">
                  <a16:creationId xmlns:a16="http://schemas.microsoft.com/office/drawing/2014/main" id="{CC2C2614-BFA5-8D0A-605F-229DD6E4D7A4}"/>
                </a:ext>
              </a:extLst>
            </p:cNvPr>
            <p:cNvPicPr>
              <a:picLocks noChangeAspect="1"/>
            </p:cNvPicPr>
            <p:nvPr/>
          </p:nvPicPr>
          <p:blipFill>
            <a:blip r:embed="rId2"/>
            <a:stretch>
              <a:fillRect/>
            </a:stretch>
          </p:blipFill>
          <p:spPr>
            <a:xfrm>
              <a:off x="4843934" y="1061275"/>
              <a:ext cx="1280160" cy="1547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2" name="Group 1">
            <a:extLst>
              <a:ext uri="{FF2B5EF4-FFF2-40B4-BE49-F238E27FC236}">
                <a16:creationId xmlns:a16="http://schemas.microsoft.com/office/drawing/2014/main" id="{D38E4CD1-1F28-83DB-736C-40421E0E826C}"/>
              </a:ext>
            </a:extLst>
          </p:cNvPr>
          <p:cNvGrpSpPr/>
          <p:nvPr/>
        </p:nvGrpSpPr>
        <p:grpSpPr>
          <a:xfrm>
            <a:off x="1505904" y="2729372"/>
            <a:ext cx="2221201" cy="2009120"/>
            <a:chOff x="538607" y="2128166"/>
            <a:chExt cx="2221201" cy="2009120"/>
          </a:xfrm>
        </p:grpSpPr>
        <p:pic>
          <p:nvPicPr>
            <p:cNvPr id="11" name="Picture 10">
              <a:extLst>
                <a:ext uri="{FF2B5EF4-FFF2-40B4-BE49-F238E27FC236}">
                  <a16:creationId xmlns:a16="http://schemas.microsoft.com/office/drawing/2014/main" id="{AC38129C-2E1E-74FD-F303-640D95B2CB0C}"/>
                </a:ext>
              </a:extLst>
            </p:cNvPr>
            <p:cNvPicPr>
              <a:picLocks noChangeAspect="1"/>
            </p:cNvPicPr>
            <p:nvPr/>
          </p:nvPicPr>
          <p:blipFill>
            <a:blip r:embed="rId3"/>
            <a:stretch>
              <a:fillRect/>
            </a:stretch>
          </p:blipFill>
          <p:spPr>
            <a:xfrm>
              <a:off x="1059111" y="2128166"/>
              <a:ext cx="1188720" cy="1485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a:extLst>
                <a:ext uri="{FF2B5EF4-FFF2-40B4-BE49-F238E27FC236}">
                  <a16:creationId xmlns:a16="http://schemas.microsoft.com/office/drawing/2014/main" id="{4E7BDB57-83C3-67AF-3F8D-F81B071F7511}"/>
                </a:ext>
              </a:extLst>
            </p:cNvPr>
            <p:cNvSpPr txBox="1"/>
            <p:nvPr/>
          </p:nvSpPr>
          <p:spPr>
            <a:xfrm>
              <a:off x="538607" y="3614066"/>
              <a:ext cx="2221201" cy="523220"/>
            </a:xfrm>
            <a:prstGeom prst="rect">
              <a:avLst/>
            </a:prstGeom>
            <a:noFill/>
          </p:spPr>
          <p:txBody>
            <a:bodyPr wrap="square" rtlCol="0">
              <a:spAutoFit/>
            </a:bodyPr>
            <a:lstStyle/>
            <a:p>
              <a:pPr algn="ctr"/>
              <a:r>
                <a:rPr lang="en-US" sz="1400" i="1" dirty="0">
                  <a:latin typeface="+mj-lt"/>
                </a:rPr>
                <a:t>Liz Yip,1st Vice President</a:t>
              </a:r>
            </a:p>
            <a:p>
              <a:pPr algn="ctr"/>
              <a:r>
                <a:rPr lang="en-US" sz="1400" i="1" dirty="0">
                  <a:latin typeface="+mj-lt"/>
                </a:rPr>
                <a:t>Program Committee Chair</a:t>
              </a:r>
            </a:p>
          </p:txBody>
        </p:sp>
      </p:grpSp>
      <p:grpSp>
        <p:nvGrpSpPr>
          <p:cNvPr id="9" name="Group 8">
            <a:extLst>
              <a:ext uri="{FF2B5EF4-FFF2-40B4-BE49-F238E27FC236}">
                <a16:creationId xmlns:a16="http://schemas.microsoft.com/office/drawing/2014/main" id="{3A67F62F-4480-6FE6-BB2C-7B2A557F13C3}"/>
              </a:ext>
            </a:extLst>
          </p:cNvPr>
          <p:cNvGrpSpPr/>
          <p:nvPr/>
        </p:nvGrpSpPr>
        <p:grpSpPr>
          <a:xfrm>
            <a:off x="6344021" y="4626804"/>
            <a:ext cx="2977474" cy="2090155"/>
            <a:chOff x="6449330" y="4123795"/>
            <a:chExt cx="2977474" cy="2090155"/>
          </a:xfrm>
        </p:grpSpPr>
        <p:pic>
          <p:nvPicPr>
            <p:cNvPr id="13" name="Picture 12">
              <a:extLst>
                <a:ext uri="{FF2B5EF4-FFF2-40B4-BE49-F238E27FC236}">
                  <a16:creationId xmlns:a16="http://schemas.microsoft.com/office/drawing/2014/main" id="{FCC46C7E-5E37-B78E-49F6-0AA10AB4E316}"/>
                </a:ext>
              </a:extLst>
            </p:cNvPr>
            <p:cNvPicPr>
              <a:picLocks noChangeAspect="1"/>
            </p:cNvPicPr>
            <p:nvPr/>
          </p:nvPicPr>
          <p:blipFill>
            <a:blip r:embed="rId4"/>
            <a:stretch>
              <a:fillRect/>
            </a:stretch>
          </p:blipFill>
          <p:spPr>
            <a:xfrm>
              <a:off x="7343707" y="4123795"/>
              <a:ext cx="1188720" cy="1485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43B21AC5-127B-81BD-AC69-D1C4CC114B67}"/>
                </a:ext>
              </a:extLst>
            </p:cNvPr>
            <p:cNvSpPr txBox="1"/>
            <p:nvPr/>
          </p:nvSpPr>
          <p:spPr>
            <a:xfrm>
              <a:off x="6449330" y="5690730"/>
              <a:ext cx="2977474" cy="523220"/>
            </a:xfrm>
            <a:prstGeom prst="rect">
              <a:avLst/>
            </a:prstGeom>
            <a:noFill/>
          </p:spPr>
          <p:txBody>
            <a:bodyPr wrap="square" rtlCol="0">
              <a:spAutoFit/>
            </a:bodyPr>
            <a:lstStyle/>
            <a:p>
              <a:pPr algn="ctr"/>
              <a:r>
                <a:rPr lang="en-US" sz="1400" i="1" dirty="0">
                  <a:latin typeface="+mj-lt"/>
                </a:rPr>
                <a:t>Himani </a:t>
              </a:r>
              <a:r>
                <a:rPr lang="en-US" sz="1400" i="1" dirty="0" err="1">
                  <a:latin typeface="+mj-lt"/>
                </a:rPr>
                <a:t>Bhati</a:t>
              </a:r>
              <a:r>
                <a:rPr lang="en-US" sz="1400" i="1" dirty="0">
                  <a:latin typeface="+mj-lt"/>
                </a:rPr>
                <a:t>, Treasurer </a:t>
              </a:r>
            </a:p>
            <a:p>
              <a:pPr algn="ctr"/>
              <a:r>
                <a:rPr lang="en-US" sz="1400" i="1" dirty="0">
                  <a:latin typeface="+mj-lt"/>
                </a:rPr>
                <a:t>Publications Committee Chair</a:t>
              </a:r>
            </a:p>
          </p:txBody>
        </p:sp>
      </p:grpSp>
      <p:grpSp>
        <p:nvGrpSpPr>
          <p:cNvPr id="7" name="Group 6">
            <a:extLst>
              <a:ext uri="{FF2B5EF4-FFF2-40B4-BE49-F238E27FC236}">
                <a16:creationId xmlns:a16="http://schemas.microsoft.com/office/drawing/2014/main" id="{5BDEF1BE-02BE-5763-D649-973637D3D50F}"/>
              </a:ext>
            </a:extLst>
          </p:cNvPr>
          <p:cNvGrpSpPr/>
          <p:nvPr/>
        </p:nvGrpSpPr>
        <p:grpSpPr>
          <a:xfrm>
            <a:off x="3473701" y="4630219"/>
            <a:ext cx="1982219" cy="1874712"/>
            <a:chOff x="2291341" y="4228457"/>
            <a:chExt cx="1982219" cy="1874712"/>
          </a:xfrm>
        </p:grpSpPr>
        <p:pic>
          <p:nvPicPr>
            <p:cNvPr id="14" name="Picture 13">
              <a:extLst>
                <a:ext uri="{FF2B5EF4-FFF2-40B4-BE49-F238E27FC236}">
                  <a16:creationId xmlns:a16="http://schemas.microsoft.com/office/drawing/2014/main" id="{722590A7-29A2-1581-00C4-4686DA448E08}"/>
                </a:ext>
              </a:extLst>
            </p:cNvPr>
            <p:cNvPicPr>
              <a:picLocks noChangeAspect="1"/>
            </p:cNvPicPr>
            <p:nvPr/>
          </p:nvPicPr>
          <p:blipFill>
            <a:blip r:embed="rId5"/>
            <a:stretch>
              <a:fillRect/>
            </a:stretch>
          </p:blipFill>
          <p:spPr>
            <a:xfrm>
              <a:off x="2688091" y="4228457"/>
              <a:ext cx="1188720" cy="1485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736E4589-0C2E-85AA-39B8-EBC6118202B0}"/>
                </a:ext>
              </a:extLst>
            </p:cNvPr>
            <p:cNvSpPr txBox="1"/>
            <p:nvPr/>
          </p:nvSpPr>
          <p:spPr>
            <a:xfrm>
              <a:off x="2291341" y="5795392"/>
              <a:ext cx="1982219" cy="307777"/>
            </a:xfrm>
            <a:prstGeom prst="rect">
              <a:avLst/>
            </a:prstGeom>
            <a:noFill/>
          </p:spPr>
          <p:txBody>
            <a:bodyPr wrap="square" rtlCol="0">
              <a:spAutoFit/>
            </a:bodyPr>
            <a:lstStyle/>
            <a:p>
              <a:pPr algn="ctr"/>
              <a:r>
                <a:rPr lang="en-US" sz="1400" i="1" dirty="0" err="1">
                  <a:latin typeface="+mj-lt"/>
                </a:rPr>
                <a:t>Astine</a:t>
              </a:r>
              <a:r>
                <a:rPr lang="en-US" sz="1400" i="1" dirty="0">
                  <a:latin typeface="+mj-lt"/>
                </a:rPr>
                <a:t> </a:t>
              </a:r>
              <a:r>
                <a:rPr lang="en-US" sz="1400" i="1" dirty="0" err="1">
                  <a:latin typeface="+mj-lt"/>
                </a:rPr>
                <a:t>Alaverdyan</a:t>
              </a:r>
              <a:r>
                <a:rPr lang="en-US" sz="1400" i="1" dirty="0">
                  <a:latin typeface="+mj-lt"/>
                </a:rPr>
                <a:t>, Secretary</a:t>
              </a:r>
            </a:p>
          </p:txBody>
        </p:sp>
      </p:grpSp>
      <p:grpSp>
        <p:nvGrpSpPr>
          <p:cNvPr id="4" name="Group 3">
            <a:extLst>
              <a:ext uri="{FF2B5EF4-FFF2-40B4-BE49-F238E27FC236}">
                <a16:creationId xmlns:a16="http://schemas.microsoft.com/office/drawing/2014/main" id="{44794328-2779-FDC4-B2F6-B0D732FA78E1}"/>
              </a:ext>
            </a:extLst>
          </p:cNvPr>
          <p:cNvGrpSpPr/>
          <p:nvPr/>
        </p:nvGrpSpPr>
        <p:grpSpPr>
          <a:xfrm>
            <a:off x="8464896" y="2729372"/>
            <a:ext cx="2383855" cy="2031322"/>
            <a:chOff x="8599451" y="1920898"/>
            <a:chExt cx="2383855" cy="2031322"/>
          </a:xfrm>
        </p:grpSpPr>
        <p:pic>
          <p:nvPicPr>
            <p:cNvPr id="10" name="Picture 9">
              <a:extLst>
                <a:ext uri="{FF2B5EF4-FFF2-40B4-BE49-F238E27FC236}">
                  <a16:creationId xmlns:a16="http://schemas.microsoft.com/office/drawing/2014/main" id="{E015B48E-C0E1-329A-D196-6B3CFB6120D7}"/>
                </a:ext>
              </a:extLst>
            </p:cNvPr>
            <p:cNvPicPr>
              <a:picLocks noChangeAspect="1"/>
            </p:cNvPicPr>
            <p:nvPr/>
          </p:nvPicPr>
          <p:blipFill>
            <a:blip r:embed="rId6"/>
            <a:stretch>
              <a:fillRect/>
            </a:stretch>
          </p:blipFill>
          <p:spPr>
            <a:xfrm>
              <a:off x="9197019" y="1920898"/>
              <a:ext cx="1188720" cy="1485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a:extLst>
                <a:ext uri="{FF2B5EF4-FFF2-40B4-BE49-F238E27FC236}">
                  <a16:creationId xmlns:a16="http://schemas.microsoft.com/office/drawing/2014/main" id="{5C4FE9EC-46AF-77E2-5813-49FE48C512C9}"/>
                </a:ext>
              </a:extLst>
            </p:cNvPr>
            <p:cNvSpPr txBox="1"/>
            <p:nvPr/>
          </p:nvSpPr>
          <p:spPr>
            <a:xfrm>
              <a:off x="8599451" y="3429000"/>
              <a:ext cx="2383855" cy="523220"/>
            </a:xfrm>
            <a:prstGeom prst="rect">
              <a:avLst/>
            </a:prstGeom>
            <a:noFill/>
          </p:spPr>
          <p:txBody>
            <a:bodyPr wrap="square" rtlCol="0">
              <a:spAutoFit/>
            </a:bodyPr>
            <a:lstStyle/>
            <a:p>
              <a:pPr algn="ctr"/>
              <a:r>
                <a:rPr lang="en-US" sz="1400" i="1" dirty="0">
                  <a:latin typeface="+mj-lt"/>
                </a:rPr>
                <a:t>Dimeka Jennings, 2nd Vice President</a:t>
              </a:r>
            </a:p>
            <a:p>
              <a:pPr algn="ctr"/>
              <a:r>
                <a:rPr lang="en-US" sz="1400" i="1" dirty="0">
                  <a:latin typeface="+mj-lt"/>
                </a:rPr>
                <a:t>Membership Committee Chair</a:t>
              </a:r>
            </a:p>
          </p:txBody>
        </p:sp>
      </p:grpSp>
      <p:grpSp>
        <p:nvGrpSpPr>
          <p:cNvPr id="19" name="Group 18">
            <a:extLst>
              <a:ext uri="{FF2B5EF4-FFF2-40B4-BE49-F238E27FC236}">
                <a16:creationId xmlns:a16="http://schemas.microsoft.com/office/drawing/2014/main" id="{F651F2AF-4505-D35B-B6FC-D45644D6E2CE}"/>
              </a:ext>
            </a:extLst>
          </p:cNvPr>
          <p:cNvGrpSpPr/>
          <p:nvPr/>
        </p:nvGrpSpPr>
        <p:grpSpPr>
          <a:xfrm>
            <a:off x="1319504" y="313081"/>
            <a:ext cx="9552990" cy="1015663"/>
            <a:chOff x="193387" y="356514"/>
            <a:chExt cx="9552990" cy="1015663"/>
          </a:xfrm>
        </p:grpSpPr>
        <p:sp>
          <p:nvSpPr>
            <p:cNvPr id="8" name="TextBox 7">
              <a:extLst>
                <a:ext uri="{FF2B5EF4-FFF2-40B4-BE49-F238E27FC236}">
                  <a16:creationId xmlns:a16="http://schemas.microsoft.com/office/drawing/2014/main" id="{A6A55DF6-37E1-D029-2508-B138794B8981}"/>
                </a:ext>
              </a:extLst>
            </p:cNvPr>
            <p:cNvSpPr txBox="1"/>
            <p:nvPr/>
          </p:nvSpPr>
          <p:spPr>
            <a:xfrm>
              <a:off x="2445620" y="356514"/>
              <a:ext cx="7300757" cy="1015663"/>
            </a:xfrm>
            <a:prstGeom prst="rect">
              <a:avLst/>
            </a:prstGeom>
            <a:noFill/>
          </p:spPr>
          <p:txBody>
            <a:bodyPr wrap="square" rtlCol="0">
              <a:spAutoFit/>
            </a:bodyPr>
            <a:lstStyle/>
            <a:p>
              <a:pPr algn="just"/>
              <a:r>
                <a:rPr lang="en-US" sz="1200" dirty="0"/>
                <a:t>The Gifted Minds Executive Board is made up of 5 volunteers in the community who are nominated, then voted into service. We are the governing and decision-making body who works with the Directors of the Advanced Academics of Prosper ISD to ensure that our GT Teachers’ and Students’ educational and enrichment needs are being met, and resources are available for families to support their GT students. Each of us have students currently being served by the GT Program in Prosper ISD.</a:t>
              </a:r>
            </a:p>
          </p:txBody>
        </p:sp>
        <p:sp>
          <p:nvSpPr>
            <p:cNvPr id="20" name="Rectangle: Rounded Corners 19">
              <a:extLst>
                <a:ext uri="{FF2B5EF4-FFF2-40B4-BE49-F238E27FC236}">
                  <a16:creationId xmlns:a16="http://schemas.microsoft.com/office/drawing/2014/main" id="{E5FEA4E9-839C-9937-1B8B-531FFFA19A2A}"/>
                </a:ext>
              </a:extLst>
            </p:cNvPr>
            <p:cNvSpPr/>
            <p:nvPr/>
          </p:nvSpPr>
          <p:spPr>
            <a:xfrm>
              <a:off x="193387" y="507557"/>
              <a:ext cx="2121688" cy="7135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Who are we?</a:t>
              </a:r>
            </a:p>
          </p:txBody>
        </p:sp>
      </p:grpSp>
    </p:spTree>
    <p:extLst>
      <p:ext uri="{BB962C8B-B14F-4D97-AF65-F5344CB8AC3E}">
        <p14:creationId xmlns:p14="http://schemas.microsoft.com/office/powerpoint/2010/main" val="207162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6C53-063B-1356-0246-854CF72A368D}"/>
              </a:ext>
            </a:extLst>
          </p:cNvPr>
          <p:cNvSpPr>
            <a:spLocks noGrp="1"/>
          </p:cNvSpPr>
          <p:nvPr>
            <p:ph type="title"/>
          </p:nvPr>
        </p:nvSpPr>
        <p:spPr>
          <a:xfrm>
            <a:off x="8549640" y="1185331"/>
            <a:ext cx="3200400" cy="1246293"/>
          </a:xfrm>
        </p:spPr>
        <p:txBody>
          <a:bodyPr/>
          <a:lstStyle/>
          <a:p>
            <a:r>
              <a:rPr lang="en-US" dirty="0"/>
              <a:t>What do we do? </a:t>
            </a:r>
            <a:br>
              <a:rPr lang="en-US" dirty="0"/>
            </a:br>
            <a:endParaRPr lang="en-US" dirty="0"/>
          </a:p>
        </p:txBody>
      </p:sp>
      <p:pic>
        <p:nvPicPr>
          <p:cNvPr id="6" name="Content Placeholder 5">
            <a:extLst>
              <a:ext uri="{FF2B5EF4-FFF2-40B4-BE49-F238E27FC236}">
                <a16:creationId xmlns:a16="http://schemas.microsoft.com/office/drawing/2014/main" id="{EFB17BB2-E2DB-8BB4-17FF-7F21D8EF22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69593"/>
            <a:ext cx="6711950" cy="3252088"/>
          </a:xfrm>
        </p:spPr>
      </p:pic>
      <p:sp>
        <p:nvSpPr>
          <p:cNvPr id="4" name="Text Placeholder 3">
            <a:extLst>
              <a:ext uri="{FF2B5EF4-FFF2-40B4-BE49-F238E27FC236}">
                <a16:creationId xmlns:a16="http://schemas.microsoft.com/office/drawing/2014/main" id="{A0FDCFDD-D757-955C-8DAD-3A38B7CFA1B1}"/>
              </a:ext>
            </a:extLst>
          </p:cNvPr>
          <p:cNvSpPr>
            <a:spLocks noGrp="1"/>
          </p:cNvSpPr>
          <p:nvPr>
            <p:ph type="body" sz="half" idx="2"/>
          </p:nvPr>
        </p:nvSpPr>
        <p:spPr>
          <a:xfrm>
            <a:off x="8549640" y="2109892"/>
            <a:ext cx="3200400" cy="3927013"/>
          </a:xfrm>
        </p:spPr>
        <p:txBody>
          <a:bodyPr>
            <a:normAutofit/>
          </a:bodyPr>
          <a:lstStyle/>
          <a:p>
            <a:r>
              <a:rPr lang="en-US" sz="1600" dirty="0"/>
              <a:t>What we do is rather complex. Unlike a traditional PTO or Booster Club, we support every GT classroom, teacher, and student across the entire school district. </a:t>
            </a:r>
          </a:p>
          <a:p>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Advocacy</a:t>
            </a:r>
          </a:p>
          <a:p>
            <a:pPr marL="285750" indent="-285750">
              <a:buFont typeface="Arial" panose="020B0604020202020204" pitchFamily="34" charset="0"/>
              <a:buChar char="•"/>
            </a:pPr>
            <a:r>
              <a:rPr lang="en-US" sz="1600" dirty="0"/>
              <a:t>Information</a:t>
            </a:r>
          </a:p>
          <a:p>
            <a:pPr marL="285750" indent="-285750">
              <a:buFont typeface="Arial" panose="020B0604020202020204" pitchFamily="34" charset="0"/>
              <a:buChar char="•"/>
            </a:pPr>
            <a:r>
              <a:rPr lang="en-US" sz="1600" dirty="0"/>
              <a:t>Connection</a:t>
            </a:r>
          </a:p>
        </p:txBody>
      </p:sp>
      <p:sp>
        <p:nvSpPr>
          <p:cNvPr id="7" name="Rectangle: Rounded Corners 6">
            <a:extLst>
              <a:ext uri="{FF2B5EF4-FFF2-40B4-BE49-F238E27FC236}">
                <a16:creationId xmlns:a16="http://schemas.microsoft.com/office/drawing/2014/main" id="{9C099A21-75F0-FB93-5215-12FD9C5F714E}"/>
              </a:ext>
            </a:extLst>
          </p:cNvPr>
          <p:cNvSpPr/>
          <p:nvPr/>
        </p:nvSpPr>
        <p:spPr>
          <a:xfrm>
            <a:off x="8418303" y="3813048"/>
            <a:ext cx="3463074" cy="520699"/>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Our approach is three-tiered: </a:t>
            </a:r>
          </a:p>
        </p:txBody>
      </p:sp>
    </p:spTree>
    <p:extLst>
      <p:ext uri="{BB962C8B-B14F-4D97-AF65-F5344CB8AC3E}">
        <p14:creationId xmlns:p14="http://schemas.microsoft.com/office/powerpoint/2010/main" val="286813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3D4D-2229-E709-F56A-A421F80C21F0}"/>
              </a:ext>
            </a:extLst>
          </p:cNvPr>
          <p:cNvSpPr>
            <a:spLocks noGrp="1"/>
          </p:cNvSpPr>
          <p:nvPr>
            <p:ph type="title"/>
          </p:nvPr>
        </p:nvSpPr>
        <p:spPr>
          <a:xfrm>
            <a:off x="6400799" y="441283"/>
            <a:ext cx="5266267" cy="573701"/>
          </a:xfrm>
        </p:spPr>
        <p:txBody>
          <a:bodyPr>
            <a:noAutofit/>
          </a:bodyPr>
          <a:lstStyle/>
          <a:p>
            <a:r>
              <a:rPr lang="en-US" sz="3600" dirty="0"/>
              <a:t>What might that look like?</a:t>
            </a:r>
          </a:p>
        </p:txBody>
      </p:sp>
      <p:graphicFrame>
        <p:nvGraphicFramePr>
          <p:cNvPr id="3" name="Table 3">
            <a:extLst>
              <a:ext uri="{FF2B5EF4-FFF2-40B4-BE49-F238E27FC236}">
                <a16:creationId xmlns:a16="http://schemas.microsoft.com/office/drawing/2014/main" id="{DE3D428B-173A-26DA-B969-AC1B6C7686CF}"/>
              </a:ext>
            </a:extLst>
          </p:cNvPr>
          <p:cNvGraphicFramePr>
            <a:graphicFrameLocks noGrp="1"/>
          </p:cNvGraphicFramePr>
          <p:nvPr>
            <p:extLst>
              <p:ext uri="{D42A27DB-BD31-4B8C-83A1-F6EECF244321}">
                <p14:modId xmlns:p14="http://schemas.microsoft.com/office/powerpoint/2010/main" val="2028467673"/>
              </p:ext>
            </p:extLst>
          </p:nvPr>
        </p:nvGraphicFramePr>
        <p:xfrm>
          <a:off x="774700" y="1181205"/>
          <a:ext cx="10507133" cy="5364823"/>
        </p:xfrm>
        <a:graphic>
          <a:graphicData uri="http://schemas.openxmlformats.org/drawingml/2006/table">
            <a:tbl>
              <a:tblPr firstRow="1" bandRow="1">
                <a:tableStyleId>{5C22544A-7EE6-4342-B048-85BDC9FD1C3A}</a:tableStyleId>
              </a:tblPr>
              <a:tblGrid>
                <a:gridCol w="2804273">
                  <a:extLst>
                    <a:ext uri="{9D8B030D-6E8A-4147-A177-3AD203B41FA5}">
                      <a16:colId xmlns:a16="http://schemas.microsoft.com/office/drawing/2014/main" val="1904634513"/>
                    </a:ext>
                  </a:extLst>
                </a:gridCol>
                <a:gridCol w="2804273">
                  <a:extLst>
                    <a:ext uri="{9D8B030D-6E8A-4147-A177-3AD203B41FA5}">
                      <a16:colId xmlns:a16="http://schemas.microsoft.com/office/drawing/2014/main" val="3465039090"/>
                    </a:ext>
                  </a:extLst>
                </a:gridCol>
                <a:gridCol w="4898587">
                  <a:extLst>
                    <a:ext uri="{9D8B030D-6E8A-4147-A177-3AD203B41FA5}">
                      <a16:colId xmlns:a16="http://schemas.microsoft.com/office/drawing/2014/main" val="3278100789"/>
                    </a:ext>
                  </a:extLst>
                </a:gridCol>
              </a:tblGrid>
              <a:tr h="1463383">
                <a:tc>
                  <a:txBody>
                    <a:bodyPr/>
                    <a:lstStyle/>
                    <a:p>
                      <a:pPr algn="ctr"/>
                      <a:r>
                        <a:rPr lang="en-US" b="0" dirty="0"/>
                        <a:t>Advocacy</a:t>
                      </a:r>
                    </a:p>
                  </a:txBody>
                  <a:tcPr anchor="ctr">
                    <a:solidFill>
                      <a:srgbClr val="549E39"/>
                    </a:solidFill>
                  </a:tcPr>
                </a:tc>
                <a:tc>
                  <a:txBody>
                    <a:bodyPr/>
                    <a:lstStyle/>
                    <a:p>
                      <a:r>
                        <a:rPr lang="en-US" sz="1400" b="0" dirty="0"/>
                        <a:t>We advocate for our gifted and talented students, parents and staff.</a:t>
                      </a:r>
                    </a:p>
                  </a:txBody>
                  <a:tcPr anchor="ctr"/>
                </a:tc>
                <a:tc>
                  <a:txBody>
                    <a:bodyPr/>
                    <a:lstStyle/>
                    <a:p>
                      <a:pPr marL="171450" indent="-171450">
                        <a:buFont typeface="Arial" panose="020B0604020202020204" pitchFamily="34" charset="0"/>
                        <a:buChar char="•"/>
                      </a:pPr>
                      <a:r>
                        <a:rPr lang="en-US" sz="1200" b="0" dirty="0"/>
                        <a:t>Teacher grants </a:t>
                      </a:r>
                    </a:p>
                    <a:p>
                      <a:pPr marL="171450" indent="-171450">
                        <a:buFont typeface="Arial" panose="020B0604020202020204" pitchFamily="34" charset="0"/>
                        <a:buChar char="•"/>
                      </a:pPr>
                      <a:r>
                        <a:rPr lang="en-US" sz="1200" b="0" dirty="0"/>
                        <a:t>Gift Card incentives during GT training for all teachers</a:t>
                      </a:r>
                    </a:p>
                    <a:p>
                      <a:pPr marL="171450" indent="-171450">
                        <a:buFont typeface="Arial" panose="020B0604020202020204" pitchFamily="34" charset="0"/>
                        <a:buChar char="•"/>
                      </a:pPr>
                      <a:r>
                        <a:rPr lang="en-US" sz="1200" b="0" dirty="0"/>
                        <a:t>GT Teacher appreciation</a:t>
                      </a:r>
                    </a:p>
                    <a:p>
                      <a:pPr marL="171450" indent="-171450">
                        <a:buFont typeface="Arial" panose="020B0604020202020204" pitchFamily="34" charset="0"/>
                        <a:buChar char="•"/>
                      </a:pPr>
                      <a:r>
                        <a:rPr lang="en-US" sz="1200" b="0" dirty="0"/>
                        <a:t>Multiple opportunities for extended education</a:t>
                      </a:r>
                    </a:p>
                    <a:p>
                      <a:pPr marL="171450" indent="-171450">
                        <a:buFont typeface="Arial" panose="020B0604020202020204" pitchFamily="34" charset="0"/>
                        <a:buChar char="•"/>
                      </a:pPr>
                      <a:r>
                        <a:rPr lang="en-US" sz="1200" b="0" dirty="0"/>
                        <a:t>Student scholarships (1 awarded per high school) </a:t>
                      </a:r>
                    </a:p>
                    <a:p>
                      <a:pPr marL="171450" indent="-171450">
                        <a:buFont typeface="Arial" panose="020B0604020202020204" pitchFamily="34" charset="0"/>
                        <a:buChar char="•"/>
                      </a:pPr>
                      <a:r>
                        <a:rPr lang="en-US" sz="1200" b="0" dirty="0"/>
                        <a:t>Partnering with college enrichment programs</a:t>
                      </a:r>
                    </a:p>
                  </a:txBody>
                  <a:tcPr anchor="ctr"/>
                </a:tc>
                <a:extLst>
                  <a:ext uri="{0D108BD9-81ED-4DB2-BD59-A6C34878D82A}">
                    <a16:rowId xmlns:a16="http://schemas.microsoft.com/office/drawing/2014/main" val="234306602"/>
                  </a:ext>
                </a:extLst>
              </a:tr>
              <a:tr h="1550895">
                <a:tc>
                  <a:txBody>
                    <a:bodyPr/>
                    <a:lstStyle/>
                    <a:p>
                      <a:pPr algn="ctr"/>
                      <a:r>
                        <a:rPr lang="en-US" dirty="0"/>
                        <a:t>Information</a:t>
                      </a:r>
                    </a:p>
                  </a:txBody>
                  <a:tcPr anchor="ctr">
                    <a:solidFill>
                      <a:schemeClr val="accent1">
                        <a:tint val="40000"/>
                      </a:schemeClr>
                    </a:solidFill>
                  </a:tcPr>
                </a:tc>
                <a:tc>
                  <a:txBody>
                    <a:bodyPr/>
                    <a:lstStyle/>
                    <a:p>
                      <a:r>
                        <a:rPr lang="en-US" sz="1400" dirty="0"/>
                        <a:t>We share gifted and talented information &amp; resources with our members.</a:t>
                      </a:r>
                    </a:p>
                  </a:txBody>
                  <a:tcPr anchor="ctr"/>
                </a:tc>
                <a:tc>
                  <a:txBody>
                    <a:bodyPr/>
                    <a:lstStyle/>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200" dirty="0"/>
                        <a:t>Spring and Fall Symposiums </a:t>
                      </a:r>
                    </a:p>
                    <a:p>
                      <a:pPr marL="171450" indent="-171450">
                        <a:buFont typeface="Arial" panose="020B0604020202020204" pitchFamily="34" charset="0"/>
                        <a:buChar char="•"/>
                      </a:pPr>
                      <a:r>
                        <a:rPr lang="en-US" sz="1200" dirty="0"/>
                        <a:t>Special Speakers like Celebrate Calm</a:t>
                      </a:r>
                    </a:p>
                    <a:p>
                      <a:pPr marL="171450" indent="-171450">
                        <a:buFont typeface="Arial" panose="020B0604020202020204" pitchFamily="34" charset="0"/>
                        <a:buChar char="•"/>
                      </a:pPr>
                      <a:r>
                        <a:rPr lang="en-US" sz="1200" dirty="0"/>
                        <a:t>Summer Camp Expo with over 30 Camp Vendors and lots of great prizes</a:t>
                      </a:r>
                    </a:p>
                    <a:p>
                      <a:pPr marL="171450" indent="-171450">
                        <a:buFont typeface="Arial" panose="020B0604020202020204" pitchFamily="34" charset="0"/>
                        <a:buChar char="•"/>
                      </a:pPr>
                      <a:r>
                        <a:rPr lang="en-US" sz="1200" dirty="0"/>
                        <a:t>Newsletters that include local GT happenings and extended learning opportunities</a:t>
                      </a:r>
                    </a:p>
                    <a:p>
                      <a:pPr marL="171450" indent="-171450">
                        <a:buFont typeface="Arial" panose="020B0604020202020204" pitchFamily="34" charset="0"/>
                        <a:buChar char="•"/>
                      </a:pPr>
                      <a:r>
                        <a:rPr lang="en-US" sz="1200" dirty="0"/>
                        <a:t>Access to Texas Association for the Gifted &amp; Talented resources</a:t>
                      </a:r>
                    </a:p>
                    <a:p>
                      <a:pPr marL="628650" lvl="1" indent="-171450">
                        <a:buFont typeface="Arial" panose="020B0604020202020204" pitchFamily="34" charset="0"/>
                        <a:buChar char="•"/>
                      </a:pPr>
                      <a:r>
                        <a:rPr lang="en-US" sz="1200" dirty="0"/>
                        <a:t>Opportunity to attend annual conference</a:t>
                      </a:r>
                    </a:p>
                    <a:p>
                      <a:pPr marL="457200" lvl="1" indent="0">
                        <a:buFont typeface="Arial" panose="020B0604020202020204" pitchFamily="34" charset="0"/>
                        <a:buNone/>
                      </a:pPr>
                      <a:endParaRPr lang="en-US" sz="1000" dirty="0"/>
                    </a:p>
                  </a:txBody>
                  <a:tcPr anchor="ctr"/>
                </a:tc>
                <a:extLst>
                  <a:ext uri="{0D108BD9-81ED-4DB2-BD59-A6C34878D82A}">
                    <a16:rowId xmlns:a16="http://schemas.microsoft.com/office/drawing/2014/main" val="2310010398"/>
                  </a:ext>
                </a:extLst>
              </a:tr>
              <a:tr h="1260405">
                <a:tc>
                  <a:txBody>
                    <a:bodyPr/>
                    <a:lstStyle/>
                    <a:p>
                      <a:pPr algn="ctr"/>
                      <a:r>
                        <a:rPr lang="en-US" dirty="0"/>
                        <a:t>Connection</a:t>
                      </a:r>
                    </a:p>
                  </a:txBody>
                  <a:tcPr anchor="ctr">
                    <a:solidFill>
                      <a:srgbClr val="E9F0E8"/>
                    </a:solidFill>
                  </a:tcPr>
                </a:tc>
                <a:tc>
                  <a:txBody>
                    <a:bodyPr/>
                    <a:lstStyle/>
                    <a:p>
                      <a:pPr algn="l"/>
                      <a:r>
                        <a:rPr lang="en-US" sz="1400" dirty="0"/>
                        <a:t>We nurture relationships between our gifted and talented students, parents, and staff (and community).</a:t>
                      </a:r>
                    </a:p>
                  </a:txBody>
                  <a:tcPr anchor="ctr"/>
                </a:tc>
                <a:tc>
                  <a:txBody>
                    <a:bodyPr/>
                    <a:lstStyle/>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000" dirty="0"/>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t>Quarterly Newsletters sharing classroom learning experiences &amp; student spotlights (with parent permission)</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t>Email Updates for active members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t>Past events: Summer Career Spotlights &amp; Middle School GT Game Night hosted by Mathnasium</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t>New this year!</a:t>
                      </a:r>
                    </a:p>
                    <a:p>
                      <a:pPr marL="628650" marR="0" lvl="1"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t>Informal Parent gatherings </a:t>
                      </a:r>
                    </a:p>
                    <a:p>
                      <a:pPr marL="628650" marR="0" lvl="1"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t>Student </a:t>
                      </a:r>
                      <a:r>
                        <a:rPr lang="en-US" sz="1200" dirty="0" err="1"/>
                        <a:t>spiritwear</a:t>
                      </a:r>
                      <a:r>
                        <a:rPr lang="en-US" sz="1200" dirty="0"/>
                        <a:t> design contest</a:t>
                      </a:r>
                    </a:p>
                    <a:p>
                      <a:pPr marL="628650" marR="0" lvl="1"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t>MS &amp; HS student opportunities to earn volunteer hours</a:t>
                      </a:r>
                    </a:p>
                    <a:p>
                      <a:pPr marL="457200" marR="0" lvl="1" indent="0" algn="l" defTabSz="4572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000" dirty="0"/>
                    </a:p>
                  </a:txBody>
                  <a:tcPr anchor="ctr"/>
                </a:tc>
                <a:extLst>
                  <a:ext uri="{0D108BD9-81ED-4DB2-BD59-A6C34878D82A}">
                    <a16:rowId xmlns:a16="http://schemas.microsoft.com/office/drawing/2014/main" val="2368219547"/>
                  </a:ext>
                </a:extLst>
              </a:tr>
            </a:tbl>
          </a:graphicData>
        </a:graphic>
      </p:graphicFrame>
    </p:spTree>
    <p:extLst>
      <p:ext uri="{BB962C8B-B14F-4D97-AF65-F5344CB8AC3E}">
        <p14:creationId xmlns:p14="http://schemas.microsoft.com/office/powerpoint/2010/main" val="375080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B8BA-9679-10DF-94BC-4C5F99B50D97}"/>
              </a:ext>
            </a:extLst>
          </p:cNvPr>
          <p:cNvSpPr>
            <a:spLocks noGrp="1"/>
          </p:cNvSpPr>
          <p:nvPr>
            <p:ph type="title"/>
          </p:nvPr>
        </p:nvSpPr>
        <p:spPr>
          <a:xfrm>
            <a:off x="8648252" y="1044388"/>
            <a:ext cx="3200400" cy="1101852"/>
          </a:xfrm>
        </p:spPr>
        <p:txBody>
          <a:bodyPr anchor="ctr"/>
          <a:lstStyle/>
          <a:p>
            <a:pPr algn="ctr"/>
            <a:r>
              <a:rPr lang="en-US" dirty="0"/>
              <a:t>How Can I Help?</a:t>
            </a:r>
          </a:p>
        </p:txBody>
      </p:sp>
      <p:sp>
        <p:nvSpPr>
          <p:cNvPr id="4" name="Text Placeholder 3">
            <a:extLst>
              <a:ext uri="{FF2B5EF4-FFF2-40B4-BE49-F238E27FC236}">
                <a16:creationId xmlns:a16="http://schemas.microsoft.com/office/drawing/2014/main" id="{EBCFB4DE-EAD0-31D5-4295-AC844F72028C}"/>
              </a:ext>
            </a:extLst>
          </p:cNvPr>
          <p:cNvSpPr>
            <a:spLocks noGrp="1"/>
          </p:cNvSpPr>
          <p:nvPr>
            <p:ph type="body" sz="half" idx="2"/>
          </p:nvPr>
        </p:nvSpPr>
        <p:spPr>
          <a:xfrm>
            <a:off x="8648252" y="2241177"/>
            <a:ext cx="3200400" cy="2958352"/>
          </a:xfrm>
        </p:spPr>
        <p:txBody>
          <a:bodyPr>
            <a:noAutofit/>
          </a:bodyPr>
          <a:lstStyle/>
          <a:p>
            <a:pPr marL="342900" indent="-342900">
              <a:buFont typeface="Arial" panose="020B0604020202020204" pitchFamily="34" charset="0"/>
              <a:buChar char="•"/>
            </a:pPr>
            <a:r>
              <a:rPr lang="en-US" sz="2400" b="1" cap="all" dirty="0">
                <a:latin typeface="Rockwell" panose="02060603020205020403" pitchFamily="18" charset="0"/>
                <a:ea typeface="+mj-ea"/>
                <a:cs typeface="+mj-cs"/>
              </a:rPr>
              <a:t>Renew or Purchase a Membership</a:t>
            </a:r>
          </a:p>
          <a:p>
            <a:endParaRPr kumimoji="0" lang="en-US" sz="2400" b="1" i="0" u="none" strike="noStrike" kern="1200" cap="all" spc="0" normalizeH="0" baseline="0" noProof="0" dirty="0">
              <a:ln>
                <a:noFill/>
              </a:ln>
              <a:effectLst/>
              <a:uLnTx/>
              <a:uFillTx/>
              <a:latin typeface="Rockwell" panose="02060603020205020403" pitchFamily="18" charset="0"/>
              <a:ea typeface="+mj-ea"/>
              <a:cs typeface="+mj-cs"/>
            </a:endParaRPr>
          </a:p>
          <a:p>
            <a:pPr marL="342900" indent="-342900">
              <a:buFont typeface="Arial" panose="020B0604020202020204" pitchFamily="34" charset="0"/>
              <a:buChar char="•"/>
            </a:pPr>
            <a:r>
              <a:rPr lang="en-US" sz="2400" b="1" cap="all" dirty="0">
                <a:latin typeface="Rockwell" panose="02060603020205020403" pitchFamily="18" charset="0"/>
                <a:ea typeface="+mj-ea"/>
                <a:cs typeface="+mj-cs"/>
              </a:rPr>
              <a:t>Sign up to Volunteer</a:t>
            </a:r>
            <a:endParaRPr kumimoji="0" lang="en-US" sz="2400" b="1" i="0" u="none" strike="noStrike" kern="1200" cap="all" spc="0" normalizeH="0" baseline="0" noProof="0" dirty="0">
              <a:ln>
                <a:noFill/>
              </a:ln>
              <a:effectLst/>
              <a:uLnTx/>
              <a:uFillTx/>
              <a:latin typeface="Rockwell" panose="02060603020205020403" pitchFamily="18" charset="0"/>
              <a:ea typeface="+mj-ea"/>
              <a:cs typeface="+mj-cs"/>
            </a:endParaRPr>
          </a:p>
        </p:txBody>
      </p:sp>
      <p:sp>
        <p:nvSpPr>
          <p:cNvPr id="9" name="Content Placeholder 8">
            <a:extLst>
              <a:ext uri="{FF2B5EF4-FFF2-40B4-BE49-F238E27FC236}">
                <a16:creationId xmlns:a16="http://schemas.microsoft.com/office/drawing/2014/main" id="{BC7BE795-B522-7E6E-2F1B-5B07490E630A}"/>
              </a:ext>
            </a:extLst>
          </p:cNvPr>
          <p:cNvSpPr>
            <a:spLocks noGrp="1"/>
          </p:cNvSpPr>
          <p:nvPr>
            <p:ph idx="1"/>
          </p:nvPr>
        </p:nvSpPr>
        <p:spPr>
          <a:xfrm>
            <a:off x="2930123" y="223714"/>
            <a:ext cx="4645331" cy="2743200"/>
          </a:xfrm>
        </p:spPr>
        <p:txBody>
          <a:bodyPr anchor="ctr"/>
          <a:lstStyle/>
          <a:p>
            <a:pPr algn="just"/>
            <a:r>
              <a:rPr lang="en-US" dirty="0">
                <a:solidFill>
                  <a:schemeClr val="accent1">
                    <a:lumMod val="75000"/>
                  </a:schemeClr>
                </a:solidFill>
              </a:rPr>
              <a:t>Since July 12, there have been 70 new or renewed memberships</a:t>
            </a:r>
          </a:p>
          <a:p>
            <a:pPr algn="just"/>
            <a:r>
              <a:rPr lang="en-US" dirty="0">
                <a:solidFill>
                  <a:schemeClr val="accent1">
                    <a:lumMod val="75000"/>
                  </a:schemeClr>
                </a:solidFill>
              </a:rPr>
              <a:t>59 of those are Faculty</a:t>
            </a:r>
          </a:p>
          <a:p>
            <a:pPr algn="just"/>
            <a:r>
              <a:rPr lang="en-US" dirty="0">
                <a:solidFill>
                  <a:schemeClr val="accent1">
                    <a:lumMod val="75000"/>
                  </a:schemeClr>
                </a:solidFill>
              </a:rPr>
              <a:t>Only 11 families at 4 campuses (Stuber, Rogers, Reynolds, and PHS) have purchased memberships for the 2023-2024 school year.</a:t>
            </a:r>
          </a:p>
        </p:txBody>
      </p:sp>
      <p:sp>
        <p:nvSpPr>
          <p:cNvPr id="10" name="Rectangle: Rounded Corners 9">
            <a:extLst>
              <a:ext uri="{FF2B5EF4-FFF2-40B4-BE49-F238E27FC236}">
                <a16:creationId xmlns:a16="http://schemas.microsoft.com/office/drawing/2014/main" id="{F48F6F7C-03B1-9870-31B6-B3D9FA340B9C}"/>
              </a:ext>
            </a:extLst>
          </p:cNvPr>
          <p:cNvSpPr/>
          <p:nvPr/>
        </p:nvSpPr>
        <p:spPr>
          <a:xfrm>
            <a:off x="275421" y="223714"/>
            <a:ext cx="2173573" cy="2743200"/>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1000"/>
              </a:spcBef>
              <a:spcAft>
                <a:spcPts val="0"/>
              </a:spcAft>
              <a:buClr>
                <a:srgbClr val="549E39">
                  <a:lumMod val="75000"/>
                </a:srgbClr>
              </a:buClr>
              <a:buSzPct val="85000"/>
              <a:buFont typeface="Wingdings" pitchFamily="2" charset="2"/>
              <a:buNone/>
              <a:tabLst/>
              <a:defRPr/>
            </a:pPr>
            <a:r>
              <a:rPr kumimoji="0" lang="en-US" sz="3200" b="1" i="0" u="none" strike="noStrike" kern="1200" cap="all" spc="0" normalizeH="0" baseline="0" noProof="0" dirty="0">
                <a:ln>
                  <a:noFill/>
                </a:ln>
                <a:solidFill>
                  <a:schemeClr val="bg1"/>
                </a:solidFill>
                <a:effectLst/>
                <a:uLnTx/>
                <a:uFillTx/>
                <a:latin typeface="Rockwell Condensed" panose="02060603050405020104"/>
                <a:ea typeface="+mn-ea"/>
                <a:cs typeface="+mn-cs"/>
              </a:rPr>
              <a:t>2800 GT students </a:t>
            </a:r>
          </a:p>
          <a:p>
            <a:pPr marL="0" marR="0" lvl="0" indent="0" algn="ctr" defTabSz="914400" rtl="0" eaLnBrk="1" fontAlgn="auto" latinLnBrk="0" hangingPunct="1">
              <a:lnSpc>
                <a:spcPct val="100000"/>
              </a:lnSpc>
              <a:spcBef>
                <a:spcPts val="1000"/>
              </a:spcBef>
              <a:spcAft>
                <a:spcPts val="0"/>
              </a:spcAft>
              <a:buClr>
                <a:srgbClr val="549E39">
                  <a:lumMod val="75000"/>
                </a:srgbClr>
              </a:buClr>
              <a:buSzPct val="85000"/>
              <a:buFont typeface="Wingdings" pitchFamily="2" charset="2"/>
              <a:buNone/>
              <a:tabLst/>
              <a:defRPr/>
            </a:pPr>
            <a:r>
              <a:rPr kumimoji="0" lang="en-US" sz="3200" b="1" i="0" u="none" strike="noStrike" kern="1200" cap="all" spc="0" normalizeH="0" baseline="0" noProof="0" dirty="0">
                <a:ln>
                  <a:noFill/>
                </a:ln>
                <a:solidFill>
                  <a:schemeClr val="bg1"/>
                </a:solidFill>
                <a:effectLst/>
                <a:uLnTx/>
                <a:uFillTx/>
                <a:latin typeface="Rockwell Condensed" panose="02060603050405020104"/>
                <a:ea typeface="+mn-ea"/>
                <a:cs typeface="+mn-cs"/>
              </a:rPr>
              <a:t>and Counting!</a:t>
            </a:r>
            <a:endParaRPr kumimoji="0" lang="en-US" sz="1400" b="0" i="0" u="none" strike="noStrike" kern="1200" cap="none" spc="0" normalizeH="0" baseline="0" noProof="0" dirty="0">
              <a:ln>
                <a:noFill/>
              </a:ln>
              <a:solidFill>
                <a:schemeClr val="bg1"/>
              </a:solidFill>
              <a:effectLst/>
              <a:uLnTx/>
              <a:uFillTx/>
              <a:latin typeface="Rockwell" panose="02060603020205020403"/>
              <a:ea typeface="+mn-ea"/>
              <a:cs typeface="+mn-cs"/>
            </a:endParaRPr>
          </a:p>
        </p:txBody>
      </p:sp>
      <p:sp>
        <p:nvSpPr>
          <p:cNvPr id="13" name="Rectangle: Rounded Corners 12">
            <a:extLst>
              <a:ext uri="{FF2B5EF4-FFF2-40B4-BE49-F238E27FC236}">
                <a16:creationId xmlns:a16="http://schemas.microsoft.com/office/drawing/2014/main" id="{E607E0F5-5ABD-6054-8BD0-3C63A42F0574}"/>
              </a:ext>
            </a:extLst>
          </p:cNvPr>
          <p:cNvSpPr/>
          <p:nvPr/>
        </p:nvSpPr>
        <p:spPr>
          <a:xfrm>
            <a:off x="275421" y="3429000"/>
            <a:ext cx="7613520" cy="65442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5 Board Members + 1 Committee Chair ≠ 16</a:t>
            </a:r>
          </a:p>
        </p:txBody>
      </p:sp>
      <p:sp>
        <p:nvSpPr>
          <p:cNvPr id="14" name="TextBox 13">
            <a:extLst>
              <a:ext uri="{FF2B5EF4-FFF2-40B4-BE49-F238E27FC236}">
                <a16:creationId xmlns:a16="http://schemas.microsoft.com/office/drawing/2014/main" id="{3B825357-3359-0894-F7B8-FFD2236B96AC}"/>
              </a:ext>
            </a:extLst>
          </p:cNvPr>
          <p:cNvSpPr txBox="1"/>
          <p:nvPr/>
        </p:nvSpPr>
        <p:spPr>
          <a:xfrm>
            <a:off x="545604" y="4239784"/>
            <a:ext cx="7073153" cy="2394502"/>
          </a:xfrm>
          <a:prstGeom prst="rect">
            <a:avLst/>
          </a:prstGeom>
          <a:noFill/>
        </p:spPr>
        <p:txBody>
          <a:bodyPr wrap="square" rtlCol="0">
            <a:spAutoFit/>
          </a:bodyPr>
          <a:lstStyle/>
          <a:p>
            <a:pPr marL="285750" marR="0" lvl="0" indent="-285750" algn="just" defTabSz="914400" rtl="0" eaLnBrk="1" fontAlgn="auto" latinLnBrk="0" hangingPunct="1">
              <a:lnSpc>
                <a:spcPct val="90000"/>
              </a:lnSpc>
              <a:spcBef>
                <a:spcPts val="1200"/>
              </a:spcBef>
              <a:spcAft>
                <a:spcPts val="0"/>
              </a:spcAft>
              <a:buClr>
                <a:srgbClr val="549E39">
                  <a:lumMod val="75000"/>
                </a:srgbClr>
              </a:buClr>
              <a:buSzPct val="85000"/>
              <a:buFont typeface="Arial" panose="020B0604020202020204" pitchFamily="34" charset="0"/>
              <a:buChar char="•"/>
              <a:tabLst/>
              <a:defRPr/>
            </a:pPr>
            <a:r>
              <a:rPr kumimoji="0" lang="en-US" b="0" i="0" u="none" strike="noStrike" kern="1200" cap="none" spc="0" normalizeH="0" baseline="0" noProof="0" dirty="0">
                <a:ln>
                  <a:noFill/>
                </a:ln>
                <a:effectLst/>
                <a:uLnTx/>
                <a:uFillTx/>
                <a:latin typeface="Rockwell" panose="02060603020205020403"/>
                <a:ea typeface="+mn-ea"/>
                <a:cs typeface="+mn-cs"/>
              </a:rPr>
              <a:t>GMP has 6 Standing Committees per our Bylaws, plus three additional committees that have been created to provide additional funding and outreach to fulfill our organization’s goals. </a:t>
            </a:r>
          </a:p>
          <a:p>
            <a:pPr marL="285750" marR="0" lvl="0" indent="-285750" algn="just" defTabSz="914400" rtl="0" eaLnBrk="1" fontAlgn="auto" latinLnBrk="0" hangingPunct="1">
              <a:lnSpc>
                <a:spcPct val="90000"/>
              </a:lnSpc>
              <a:spcBef>
                <a:spcPts val="1200"/>
              </a:spcBef>
              <a:spcAft>
                <a:spcPts val="0"/>
              </a:spcAft>
              <a:buClr>
                <a:srgbClr val="549E39">
                  <a:lumMod val="75000"/>
                </a:srgbClr>
              </a:buClr>
              <a:buSzPct val="85000"/>
              <a:buFont typeface="Arial" panose="020B0604020202020204" pitchFamily="34" charset="0"/>
              <a:buChar char="•"/>
              <a:tabLst/>
              <a:defRPr/>
            </a:pPr>
            <a:r>
              <a:rPr lang="en-US" dirty="0">
                <a:latin typeface="Rockwell" panose="02060603020205020403"/>
              </a:rPr>
              <a:t>Two of these committees are chaired by our 1</a:t>
            </a:r>
            <a:r>
              <a:rPr lang="en-US" baseline="30000" dirty="0">
                <a:latin typeface="Rockwell" panose="02060603020205020403"/>
              </a:rPr>
              <a:t>st</a:t>
            </a:r>
            <a:r>
              <a:rPr lang="en-US" dirty="0">
                <a:latin typeface="Rockwell" panose="02060603020205020403"/>
              </a:rPr>
              <a:t> and 2</a:t>
            </a:r>
            <a:r>
              <a:rPr lang="en-US" baseline="30000" dirty="0">
                <a:latin typeface="Rockwell" panose="02060603020205020403"/>
              </a:rPr>
              <a:t>nd</a:t>
            </a:r>
            <a:r>
              <a:rPr lang="en-US" dirty="0">
                <a:latin typeface="Rockwell" panose="02060603020205020403"/>
              </a:rPr>
              <a:t> Vice Presidents</a:t>
            </a:r>
            <a:endParaRPr kumimoji="0" lang="en-US" b="0" i="0" u="none" strike="noStrike" kern="1200" cap="none" spc="0" normalizeH="0" baseline="0" noProof="0" dirty="0">
              <a:ln>
                <a:noFill/>
              </a:ln>
              <a:effectLst/>
              <a:uLnTx/>
              <a:uFillTx/>
              <a:latin typeface="Rockwell" panose="02060603020205020403"/>
              <a:ea typeface="+mn-ea"/>
              <a:cs typeface="+mn-cs"/>
            </a:endParaRPr>
          </a:p>
          <a:p>
            <a:pPr marL="285750" marR="0" lvl="0" indent="-285750" algn="just" defTabSz="914400" rtl="0" eaLnBrk="1" fontAlgn="auto" latinLnBrk="0" hangingPunct="1">
              <a:lnSpc>
                <a:spcPct val="90000"/>
              </a:lnSpc>
              <a:spcBef>
                <a:spcPts val="1200"/>
              </a:spcBef>
              <a:spcAft>
                <a:spcPts val="0"/>
              </a:spcAft>
              <a:buClr>
                <a:srgbClr val="549E39">
                  <a:lumMod val="75000"/>
                </a:srgbClr>
              </a:buClr>
              <a:buSzPct val="85000"/>
              <a:buFont typeface="Arial" panose="020B0604020202020204" pitchFamily="34" charset="0"/>
              <a:buChar char="•"/>
              <a:tabLst/>
              <a:defRPr/>
            </a:pPr>
            <a:r>
              <a:rPr kumimoji="0" lang="en-US" b="0" i="0" u="none" strike="noStrike" kern="1200" cap="none" spc="0" normalizeH="0" baseline="0" noProof="0" dirty="0">
                <a:ln>
                  <a:noFill/>
                </a:ln>
                <a:effectLst/>
                <a:uLnTx/>
                <a:uFillTx/>
                <a:latin typeface="Rockwell" panose="02060603020205020403"/>
                <a:ea typeface="+mn-ea"/>
                <a:cs typeface="+mn-cs"/>
              </a:rPr>
              <a:t>We would like to form a new committee that is focused solely on Teacher Appreciation. </a:t>
            </a:r>
          </a:p>
        </p:txBody>
      </p:sp>
    </p:spTree>
    <p:extLst>
      <p:ext uri="{BB962C8B-B14F-4D97-AF65-F5344CB8AC3E}">
        <p14:creationId xmlns:p14="http://schemas.microsoft.com/office/powerpoint/2010/main" val="112772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1A0E-97EB-CCA4-A225-0D0B25DA5196}"/>
              </a:ext>
            </a:extLst>
          </p:cNvPr>
          <p:cNvSpPr>
            <a:spLocks noGrp="1"/>
          </p:cNvSpPr>
          <p:nvPr>
            <p:ph type="title"/>
          </p:nvPr>
        </p:nvSpPr>
        <p:spPr>
          <a:xfrm>
            <a:off x="3917820" y="197424"/>
            <a:ext cx="4345263" cy="1047835"/>
          </a:xfrm>
        </p:spPr>
        <p:txBody>
          <a:bodyPr/>
          <a:lstStyle/>
          <a:p>
            <a:r>
              <a:rPr lang="en-US" dirty="0"/>
              <a:t>How Can I Help?</a:t>
            </a:r>
          </a:p>
        </p:txBody>
      </p:sp>
      <p:sp>
        <p:nvSpPr>
          <p:cNvPr id="3" name="Text Placeholder 2">
            <a:extLst>
              <a:ext uri="{FF2B5EF4-FFF2-40B4-BE49-F238E27FC236}">
                <a16:creationId xmlns:a16="http://schemas.microsoft.com/office/drawing/2014/main" id="{1B3E976E-40C5-6038-4DB4-EB775F15703D}"/>
              </a:ext>
            </a:extLst>
          </p:cNvPr>
          <p:cNvSpPr>
            <a:spLocks noGrp="1"/>
          </p:cNvSpPr>
          <p:nvPr>
            <p:ph type="body" idx="1"/>
          </p:nvPr>
        </p:nvSpPr>
        <p:spPr>
          <a:xfrm>
            <a:off x="799924" y="2126588"/>
            <a:ext cx="5029200" cy="3262029"/>
          </a:xfrm>
        </p:spPr>
        <p:txBody>
          <a:bodyPr anchor="t">
            <a:noAutofit/>
          </a:bodyPr>
          <a:lstStyle/>
          <a:p>
            <a:pPr algn="just"/>
            <a:endParaRPr lang="en-US" sz="1200" b="0" dirty="0"/>
          </a:p>
          <a:p>
            <a:pPr algn="just"/>
            <a:endParaRPr lang="en-US" sz="1200" b="0" dirty="0"/>
          </a:p>
          <a:p>
            <a:pPr algn="just"/>
            <a:endParaRPr lang="en-US" sz="1200" b="0" dirty="0"/>
          </a:p>
          <a:p>
            <a:pPr algn="just"/>
            <a:endParaRPr lang="en-US" sz="1200" b="0" dirty="0"/>
          </a:p>
          <a:p>
            <a:pPr algn="just"/>
            <a:br>
              <a:rPr lang="en-US" sz="1200" b="0" dirty="0"/>
            </a:br>
            <a:endParaRPr lang="en-US" sz="1200" b="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sng" strike="noStrike" kern="1200" cap="none" spc="0" normalizeH="0" baseline="0" noProof="0" dirty="0">
              <a:ln>
                <a:noFill/>
              </a:ln>
              <a:solidFill>
                <a:prstClr val="black"/>
              </a:solidFill>
              <a:effectLst/>
              <a:uLnTx/>
              <a:uFillTx/>
              <a:latin typeface="Rockwell Condensed" panose="020606030504050201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Rockwell Condensed" panose="02060603050405020104"/>
                <a:ea typeface="+mn-ea"/>
                <a:cs typeface="+mn-cs"/>
              </a:rPr>
              <a:t>Goal for 2023-2024 </a:t>
            </a:r>
            <a:endParaRPr lang="en-US" sz="1200" b="0" dirty="0"/>
          </a:p>
          <a:p>
            <a:pPr marL="285750" indent="-285750" algn="just">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ea typeface="+mn-ea"/>
                <a:cs typeface="+mn-cs"/>
              </a:rPr>
              <a:t>50% of our GT families renew or join as members this year!</a:t>
            </a:r>
          </a:p>
          <a:p>
            <a:pPr marL="285750" indent="-285750" algn="just">
              <a:buFont typeface="Arial" panose="020B0604020202020204" pitchFamily="34" charset="0"/>
              <a:buChar char="•"/>
            </a:pPr>
            <a:r>
              <a:rPr lang="en-US" sz="1800" b="0" dirty="0">
                <a:solidFill>
                  <a:prstClr val="black"/>
                </a:solidFill>
              </a:rPr>
              <a:t>2800 ÷ 2 = 1400 individual memberships</a:t>
            </a:r>
            <a:endParaRPr kumimoji="0" lang="en-US" sz="1800" b="0" i="0" u="none" strike="noStrike" kern="1200" cap="none" spc="0" normalizeH="0" baseline="0" noProof="0" dirty="0">
              <a:ln>
                <a:noFill/>
              </a:ln>
              <a:solidFill>
                <a:prstClr val="black"/>
              </a:solidFill>
              <a:effectLst/>
              <a:uLnTx/>
              <a:uFillTx/>
              <a:ea typeface="+mn-ea"/>
              <a:cs typeface="+mn-cs"/>
            </a:endParaRP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ea typeface="+mn-ea"/>
              <a:cs typeface="+mn-cs"/>
            </a:endParaRPr>
          </a:p>
          <a:p>
            <a:pPr algn="ctr"/>
            <a:endParaRPr lang="en-US" sz="1400" b="0" dirty="0"/>
          </a:p>
        </p:txBody>
      </p:sp>
      <p:pic>
        <p:nvPicPr>
          <p:cNvPr id="10" name="Content Placeholder 9">
            <a:extLst>
              <a:ext uri="{FF2B5EF4-FFF2-40B4-BE49-F238E27FC236}">
                <a16:creationId xmlns:a16="http://schemas.microsoft.com/office/drawing/2014/main" id="{F314F106-AC8C-A891-EAEC-6F6C32D05B78}"/>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824" y="131870"/>
            <a:ext cx="1415160" cy="1415160"/>
          </a:xfrm>
        </p:spPr>
      </p:pic>
      <p:sp>
        <p:nvSpPr>
          <p:cNvPr id="5" name="Text Placeholder 4">
            <a:extLst>
              <a:ext uri="{FF2B5EF4-FFF2-40B4-BE49-F238E27FC236}">
                <a16:creationId xmlns:a16="http://schemas.microsoft.com/office/drawing/2014/main" id="{5C837F6F-077F-706D-8CF3-251BC5F8B9CD}"/>
              </a:ext>
            </a:extLst>
          </p:cNvPr>
          <p:cNvSpPr>
            <a:spLocks noGrp="1"/>
          </p:cNvSpPr>
          <p:nvPr>
            <p:ph type="body" sz="quarter" idx="3"/>
          </p:nvPr>
        </p:nvSpPr>
        <p:spPr>
          <a:xfrm>
            <a:off x="6435890" y="2279657"/>
            <a:ext cx="5029200" cy="3108960"/>
          </a:xfrm>
        </p:spPr>
        <p:txBody>
          <a:bodyPr anchor="t">
            <a:noAutofit/>
          </a:bodyPr>
          <a:lstStyle/>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endParaRPr lang="en-US" sz="1400" b="0" dirty="0"/>
          </a:p>
          <a:p>
            <a:pPr algn="ctr"/>
            <a:endParaRPr lang="en-US" sz="1400" b="0" dirty="0"/>
          </a:p>
          <a:p>
            <a:pPr algn="ctr"/>
            <a:endParaRPr lang="en-US" sz="1400" b="0" dirty="0"/>
          </a:p>
          <a:p>
            <a:pPr algn="ctr"/>
            <a:r>
              <a:rPr lang="en-US" sz="2800" b="0" u="sng" dirty="0">
                <a:solidFill>
                  <a:schemeClr val="tx1"/>
                </a:solidFill>
                <a:latin typeface="+mj-lt"/>
              </a:rPr>
              <a:t>Goal for 2023-2024</a:t>
            </a:r>
          </a:p>
          <a:p>
            <a:pPr marL="285750" indent="-285750">
              <a:buFont typeface="Arial" panose="020B0604020202020204" pitchFamily="34" charset="0"/>
              <a:buChar char="•"/>
            </a:pPr>
            <a:r>
              <a:rPr lang="en-US" sz="1800" b="0" dirty="0">
                <a:solidFill>
                  <a:schemeClr val="tx1"/>
                </a:solidFill>
              </a:rPr>
              <a:t>One Chairperson for each committee.</a:t>
            </a:r>
          </a:p>
          <a:p>
            <a:pPr marL="285750" indent="-285750">
              <a:buFont typeface="Arial" panose="020B0604020202020204" pitchFamily="34" charset="0"/>
              <a:buChar char="•"/>
            </a:pPr>
            <a:r>
              <a:rPr lang="en-US" sz="1800" b="0" dirty="0">
                <a:solidFill>
                  <a:schemeClr val="tx1"/>
                </a:solidFill>
              </a:rPr>
              <a:t>One-two additional volunteers on each committee. </a:t>
            </a:r>
          </a:p>
        </p:txBody>
      </p:sp>
      <p:pic>
        <p:nvPicPr>
          <p:cNvPr id="8" name="Content Placeholder 7">
            <a:extLst>
              <a:ext uri="{FF2B5EF4-FFF2-40B4-BE49-F238E27FC236}">
                <a16:creationId xmlns:a16="http://schemas.microsoft.com/office/drawing/2014/main" id="{168466FD-A448-B018-FC0D-B83323168D2D}"/>
              </a:ext>
            </a:extLst>
          </p:cNvPr>
          <p:cNvPicPr>
            <a:picLocks noGrp="1" noChangeAspect="1"/>
          </p:cNvPicPr>
          <p:nvPr>
            <p:ph sz="quarter" idx="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1032" y="129942"/>
            <a:ext cx="1415161" cy="1415161"/>
          </a:xfrm>
        </p:spPr>
      </p:pic>
      <p:sp>
        <p:nvSpPr>
          <p:cNvPr id="11" name="Rectangle 10">
            <a:extLst>
              <a:ext uri="{FF2B5EF4-FFF2-40B4-BE49-F238E27FC236}">
                <a16:creationId xmlns:a16="http://schemas.microsoft.com/office/drawing/2014/main" id="{C21DA688-8E79-A2CB-9590-440BC3667E2D}"/>
              </a:ext>
            </a:extLst>
          </p:cNvPr>
          <p:cNvSpPr/>
          <p:nvPr/>
        </p:nvSpPr>
        <p:spPr>
          <a:xfrm>
            <a:off x="1747000" y="1403267"/>
            <a:ext cx="3135048" cy="5943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bg1"/>
                </a:solidFill>
              </a:rPr>
              <a:t>BECOME A MEMBER</a:t>
            </a:r>
          </a:p>
        </p:txBody>
      </p:sp>
      <p:sp>
        <p:nvSpPr>
          <p:cNvPr id="12" name="Rectangle 11">
            <a:extLst>
              <a:ext uri="{FF2B5EF4-FFF2-40B4-BE49-F238E27FC236}">
                <a16:creationId xmlns:a16="http://schemas.microsoft.com/office/drawing/2014/main" id="{462C6687-B528-93C5-26E3-A8F3DED3EA6F}"/>
              </a:ext>
            </a:extLst>
          </p:cNvPr>
          <p:cNvSpPr/>
          <p:nvPr/>
        </p:nvSpPr>
        <p:spPr>
          <a:xfrm>
            <a:off x="7382967" y="1403267"/>
            <a:ext cx="3135048" cy="5943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bg1"/>
                </a:solidFill>
              </a:rPr>
              <a:t>VOLUNTEER</a:t>
            </a:r>
          </a:p>
        </p:txBody>
      </p:sp>
      <p:cxnSp>
        <p:nvCxnSpPr>
          <p:cNvPr id="14" name="Straight Connector 13">
            <a:extLst>
              <a:ext uri="{FF2B5EF4-FFF2-40B4-BE49-F238E27FC236}">
                <a16:creationId xmlns:a16="http://schemas.microsoft.com/office/drawing/2014/main" id="{4C177584-7EDD-77C5-A71E-ECA9417D9332}"/>
              </a:ext>
            </a:extLst>
          </p:cNvPr>
          <p:cNvCxnSpPr>
            <a:cxnSpLocks/>
          </p:cNvCxnSpPr>
          <p:nvPr/>
        </p:nvCxnSpPr>
        <p:spPr>
          <a:xfrm>
            <a:off x="6099913" y="1245259"/>
            <a:ext cx="0" cy="548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3CE42-9CAE-ABD8-C9B9-8A5688A1A1F4}"/>
              </a:ext>
            </a:extLst>
          </p:cNvPr>
          <p:cNvCxnSpPr/>
          <p:nvPr/>
        </p:nvCxnSpPr>
        <p:spPr>
          <a:xfrm>
            <a:off x="1975651" y="1078753"/>
            <a:ext cx="8229600" cy="0"/>
          </a:xfrm>
          <a:prstGeom prst="line">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1E9D17A0-9E88-E84B-78C5-F8751CABACCC}"/>
              </a:ext>
            </a:extLst>
          </p:cNvPr>
          <p:cNvSpPr/>
          <p:nvPr/>
        </p:nvSpPr>
        <p:spPr>
          <a:xfrm>
            <a:off x="6955003" y="2426432"/>
            <a:ext cx="3990974" cy="7880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0" dirty="0">
                <a:latin typeface="+mj-lt"/>
              </a:rPr>
              <a:t>(6 + 4) x 2 - 2 = 18</a:t>
            </a:r>
          </a:p>
        </p:txBody>
      </p:sp>
      <p:sp>
        <p:nvSpPr>
          <p:cNvPr id="9" name="TextBox 8">
            <a:extLst>
              <a:ext uri="{FF2B5EF4-FFF2-40B4-BE49-F238E27FC236}">
                <a16:creationId xmlns:a16="http://schemas.microsoft.com/office/drawing/2014/main" id="{2470B5B4-21A2-B517-530C-8304E3169336}"/>
              </a:ext>
            </a:extLst>
          </p:cNvPr>
          <p:cNvSpPr txBox="1"/>
          <p:nvPr/>
        </p:nvSpPr>
        <p:spPr>
          <a:xfrm>
            <a:off x="6169627" y="5779247"/>
            <a:ext cx="5561725" cy="461665"/>
          </a:xfrm>
          <a:prstGeom prst="rect">
            <a:avLst/>
          </a:prstGeom>
          <a:noFill/>
        </p:spPr>
        <p:txBody>
          <a:bodyPr wrap="square">
            <a:spAutoFit/>
          </a:bodyPr>
          <a:lstStyle/>
          <a:p>
            <a:pPr algn="ctr"/>
            <a:r>
              <a:rPr lang="en-US" sz="1200" b="1" dirty="0">
                <a:solidFill>
                  <a:schemeClr val="accent1">
                    <a:lumMod val="75000"/>
                  </a:schemeClr>
                </a:solidFill>
              </a:rPr>
              <a:t>The QR code on the upper right takes you to the page where you can read more about the committees and fill out an interest form. </a:t>
            </a:r>
          </a:p>
        </p:txBody>
      </p:sp>
      <p:sp>
        <p:nvSpPr>
          <p:cNvPr id="17" name="TextBox 16">
            <a:extLst>
              <a:ext uri="{FF2B5EF4-FFF2-40B4-BE49-F238E27FC236}">
                <a16:creationId xmlns:a16="http://schemas.microsoft.com/office/drawing/2014/main" id="{B892A94B-07C6-346B-1584-55521DC1BB08}"/>
              </a:ext>
            </a:extLst>
          </p:cNvPr>
          <p:cNvSpPr txBox="1"/>
          <p:nvPr/>
        </p:nvSpPr>
        <p:spPr>
          <a:xfrm>
            <a:off x="669260" y="5779246"/>
            <a:ext cx="5290527" cy="461665"/>
          </a:xfrm>
          <a:prstGeom prst="rect">
            <a:avLst/>
          </a:prstGeom>
          <a:noFill/>
        </p:spPr>
        <p:txBody>
          <a:bodyPr wrap="square">
            <a:spAutoFit/>
          </a:bodyPr>
          <a:lstStyle/>
          <a:p>
            <a:pPr algn="ctr"/>
            <a:r>
              <a:rPr lang="en-US" sz="1200" b="1" dirty="0">
                <a:solidFill>
                  <a:schemeClr val="accent1">
                    <a:lumMod val="75000"/>
                  </a:schemeClr>
                </a:solidFill>
              </a:rPr>
              <a:t>The QR code on the upper left takes you to the page where you can learn more about the different memberships and sign up!</a:t>
            </a:r>
          </a:p>
        </p:txBody>
      </p:sp>
      <p:sp>
        <p:nvSpPr>
          <p:cNvPr id="6" name="Rectangle: Rounded Corners 5">
            <a:extLst>
              <a:ext uri="{FF2B5EF4-FFF2-40B4-BE49-F238E27FC236}">
                <a16:creationId xmlns:a16="http://schemas.microsoft.com/office/drawing/2014/main" id="{70DA9BC3-C2B1-29BF-68D4-3939ED4ED00B}"/>
              </a:ext>
            </a:extLst>
          </p:cNvPr>
          <p:cNvSpPr/>
          <p:nvPr/>
        </p:nvSpPr>
        <p:spPr>
          <a:xfrm>
            <a:off x="841451" y="2168705"/>
            <a:ext cx="4946143" cy="153436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90000"/>
              </a:lnSpc>
              <a:spcBef>
                <a:spcPts val="1200"/>
              </a:spcBef>
              <a:spcAft>
                <a:spcPts val="0"/>
              </a:spcAft>
              <a:buClr>
                <a:srgbClr val="549E39">
                  <a:lumMod val="75000"/>
                </a:srgbClr>
              </a:buClr>
              <a:buSzPct val="85000"/>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Rockwell" panose="02060603020205020403"/>
                <a:ea typeface="+mn-ea"/>
                <a:cs typeface="+mn-cs"/>
              </a:rPr>
              <a:t>Memberships are how we get the majority of our funding to pay for speakers, extended education opportunities, and scholarships. </a:t>
            </a:r>
          </a:p>
          <a:p>
            <a:pPr marL="285750" marR="0" lvl="0" indent="-285750" algn="just" defTabSz="914400" rtl="0" eaLnBrk="1" fontAlgn="auto" latinLnBrk="0" hangingPunct="1">
              <a:lnSpc>
                <a:spcPct val="90000"/>
              </a:lnSpc>
              <a:spcBef>
                <a:spcPts val="1200"/>
              </a:spcBef>
              <a:spcAft>
                <a:spcPts val="0"/>
              </a:spcAft>
              <a:buClr>
                <a:srgbClr val="549E39">
                  <a:lumMod val="75000"/>
                </a:srgbClr>
              </a:buClr>
              <a:buSzPct val="85000"/>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Rockwell" panose="02060603020205020403"/>
                <a:ea typeface="+mn-ea"/>
                <a:cs typeface="+mn-cs"/>
              </a:rPr>
              <a:t>Every time we add a high school, we must also be able to cover another scholarship for one of our deserving GT students! </a:t>
            </a:r>
          </a:p>
          <a:p>
            <a:pPr marL="285750" marR="0" lvl="0" indent="-285750" algn="just" defTabSz="914400" rtl="0" eaLnBrk="1" fontAlgn="auto" latinLnBrk="0" hangingPunct="1">
              <a:lnSpc>
                <a:spcPct val="90000"/>
              </a:lnSpc>
              <a:spcBef>
                <a:spcPts val="1200"/>
              </a:spcBef>
              <a:spcAft>
                <a:spcPts val="0"/>
              </a:spcAft>
              <a:buClr>
                <a:srgbClr val="549E39">
                  <a:lumMod val="75000"/>
                </a:srgbClr>
              </a:buClr>
              <a:buSzPct val="85000"/>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Rockwell" panose="02060603020205020403"/>
                <a:ea typeface="+mn-ea"/>
                <a:cs typeface="+mn-cs"/>
              </a:rPr>
              <a:t>Only 110 families joined GMP last year, compared to 212 teachers (most of whom are not GT teachers).</a:t>
            </a:r>
            <a:endParaRPr lang="en-US" sz="1000" dirty="0">
              <a:solidFill>
                <a:schemeClr val="bg1"/>
              </a:solidFill>
            </a:endParaRPr>
          </a:p>
        </p:txBody>
      </p:sp>
    </p:spTree>
    <p:extLst>
      <p:ext uri="{BB962C8B-B14F-4D97-AF65-F5344CB8AC3E}">
        <p14:creationId xmlns:p14="http://schemas.microsoft.com/office/powerpoint/2010/main" val="661074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509</TotalTime>
  <Words>771</Words>
  <Application>Microsoft Office PowerPoint</Application>
  <PresentationFormat>Widescreen</PresentationFormat>
  <Paragraphs>91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Rockwell</vt:lpstr>
      <vt:lpstr>Rockwell Condensed</vt:lpstr>
      <vt:lpstr>Wingdings</vt:lpstr>
      <vt:lpstr>Wood Type</vt:lpstr>
      <vt:lpstr>Gifted Minds Prosper General Meeting Fall 2023</vt:lpstr>
      <vt:lpstr>Who are we?</vt:lpstr>
      <vt:lpstr>PowerPoint Presentation</vt:lpstr>
      <vt:lpstr>What do we do?  </vt:lpstr>
      <vt:lpstr>What might that look like?</vt:lpstr>
      <vt:lpstr>How Can I Help?</vt:lpstr>
      <vt:lpstr>How Can I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Minds Prosper General Meeting Fall 2023</dc:title>
  <dc:creator>Shannyn Wentz</dc:creator>
  <cp:lastModifiedBy>Shannyn Wentz</cp:lastModifiedBy>
  <cp:revision>5</cp:revision>
  <dcterms:created xsi:type="dcterms:W3CDTF">2023-08-21T20:55:08Z</dcterms:created>
  <dcterms:modified xsi:type="dcterms:W3CDTF">2023-08-22T22:19:17Z</dcterms:modified>
</cp:coreProperties>
</file>